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55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15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06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518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40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0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0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62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74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2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492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3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6A1B-00DD-4B7A-ACCF-7D4893DAA25A}" type="datetimeFigureOut">
              <a:rPr lang="es-MX" smtClean="0"/>
              <a:t>03/06/2016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C94C-6A82-42C7-9C19-D74C21522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7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9768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999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>
                <a:latin typeface="Arial" pitchFamily="34" charset="0"/>
                <a:cs typeface="Arial" pitchFamily="34" charset="0"/>
              </a:rPr>
              <a:t>ESCUELA SUPERIOR DE ZIMAPÁN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19736" y="2564905"/>
            <a:ext cx="482453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Licenciatura </a:t>
            </a:r>
            <a:r>
              <a:rPr lang="es-MX" sz="2800" b="1">
                <a:latin typeface="Arial" pitchFamily="34" charset="0"/>
                <a:cs typeface="Arial" pitchFamily="34" charset="0"/>
              </a:rPr>
              <a:t>en </a:t>
            </a:r>
            <a:r>
              <a:rPr lang="es-MX" sz="2800" b="1" smtClean="0">
                <a:latin typeface="Arial" pitchFamily="34" charset="0"/>
                <a:cs typeface="Arial" pitchFamily="34" charset="0"/>
              </a:rPr>
              <a:t>Derecho</a:t>
            </a: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Logros y experiencias.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Lengua extranjera.</a:t>
            </a: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pPr algn="ctr"/>
            <a:endParaRPr lang="es-MX" sz="23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>
                <a:latin typeface="Arial" pitchFamily="34" charset="0"/>
                <a:cs typeface="Arial" pitchFamily="34" charset="0"/>
              </a:rPr>
              <a:t>Enero – Junio 2016</a:t>
            </a:r>
          </a:p>
        </p:txBody>
      </p:sp>
    </p:spTree>
    <p:extLst>
      <p:ext uri="{BB962C8B-B14F-4D97-AF65-F5344CB8AC3E}">
        <p14:creationId xmlns:p14="http://schemas.microsoft.com/office/powerpoint/2010/main" val="14357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>
                <a:latin typeface="Cambria" panose="02040503050406030204" pitchFamily="18" charset="0"/>
              </a:rPr>
              <a:t>This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is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important</a:t>
            </a:r>
            <a:r>
              <a:rPr lang="es-MX" sz="2800" dirty="0" smtClean="0">
                <a:latin typeface="Cambria" panose="02040503050406030204" pitchFamily="18" charset="0"/>
              </a:rPr>
              <a:t> note: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The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negative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form</a:t>
            </a:r>
            <a:r>
              <a:rPr lang="es-MX" dirty="0" smtClean="0">
                <a:latin typeface="Cambria" panose="02040503050406030204" pitchFamily="18" charset="0"/>
              </a:rPr>
              <a:t> of </a:t>
            </a:r>
            <a:r>
              <a:rPr lang="es-MX" dirty="0" err="1" smtClean="0">
                <a:latin typeface="Cambria" panose="02040503050406030204" pitchFamily="18" charset="0"/>
              </a:rPr>
              <a:t>the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infinitive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is</a:t>
            </a:r>
            <a:r>
              <a:rPr lang="es-MX" dirty="0" smtClean="0">
                <a:latin typeface="Cambria" panose="02040503050406030204" pitchFamily="18" charset="0"/>
              </a:rPr>
              <a:t>: </a:t>
            </a:r>
            <a:r>
              <a:rPr lang="es-MX" dirty="0" err="1" smtClean="0">
                <a:latin typeface="Cambria" panose="02040503050406030204" pitchFamily="18" charset="0"/>
              </a:rPr>
              <a:t>not</a:t>
            </a:r>
            <a:r>
              <a:rPr lang="es-MX" dirty="0">
                <a:latin typeface="Cambria" panose="02040503050406030204" pitchFamily="18" charset="0"/>
              </a:rPr>
              <a:t> </a:t>
            </a:r>
            <a:r>
              <a:rPr lang="es-MX" dirty="0" smtClean="0">
                <a:latin typeface="Cambria" panose="02040503050406030204" pitchFamily="18" charset="0"/>
              </a:rPr>
              <a:t>+ </a:t>
            </a:r>
            <a:r>
              <a:rPr lang="es-MX" dirty="0" err="1" smtClean="0">
                <a:latin typeface="Cambria" panose="02040503050406030204" pitchFamily="18" charset="0"/>
              </a:rPr>
              <a:t>infinitive</a:t>
            </a:r>
            <a:r>
              <a:rPr lang="es-MX" dirty="0" smtClean="0">
                <a:latin typeface="Cambria" panose="02040503050406030204" pitchFamily="18" charset="0"/>
              </a:rPr>
              <a:t>. </a:t>
            </a:r>
            <a:r>
              <a:rPr lang="es-MX" dirty="0" err="1" smtClean="0">
                <a:latin typeface="Cambria" panose="02040503050406030204" pitchFamily="18" charset="0"/>
              </a:rPr>
              <a:t>Example</a:t>
            </a:r>
            <a:r>
              <a:rPr lang="es-MX" dirty="0" smtClean="0">
                <a:latin typeface="Cambria" panose="02040503050406030204" pitchFamily="18" charset="0"/>
              </a:rPr>
              <a:t>:</a:t>
            </a:r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962934"/>
            <a:ext cx="47625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20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Verbs</a:t>
            </a: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with</a:t>
            </a: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–</a:t>
            </a:r>
            <a:r>
              <a:rPr lang="es-MX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ing</a:t>
            </a: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ending</a:t>
            </a:r>
            <a:endParaRPr lang="es-MX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3846"/>
          </a:xfrm>
        </p:spPr>
        <p:txBody>
          <a:bodyPr>
            <a:normAutofit/>
          </a:bodyPr>
          <a:lstStyle/>
          <a:p>
            <a:r>
              <a:rPr lang="es-MX" sz="2600" dirty="0" err="1" smtClean="0">
                <a:latin typeface="Cambria" panose="02040503050406030204" pitchFamily="18" charset="0"/>
              </a:rPr>
              <a:t>It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is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used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after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some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verbs</a:t>
            </a:r>
            <a:r>
              <a:rPr lang="es-MX" sz="2600" dirty="0" smtClean="0">
                <a:latin typeface="Cambria" panose="02040503050406030204" pitchFamily="18" charset="0"/>
              </a:rPr>
              <a:t>, </a:t>
            </a:r>
            <a:r>
              <a:rPr lang="es-MX" sz="2600" dirty="0" err="1" smtClean="0">
                <a:latin typeface="Cambria" panose="02040503050406030204" pitchFamily="18" charset="0"/>
              </a:rPr>
              <a:t>for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example</a:t>
            </a:r>
            <a:r>
              <a:rPr lang="es-MX" sz="2600" dirty="0" smtClean="0">
                <a:latin typeface="Cambria" panose="02040503050406030204" pitchFamily="18" charset="0"/>
              </a:rPr>
              <a:t>: </a:t>
            </a:r>
            <a:r>
              <a:rPr lang="en-US" sz="2600" dirty="0" smtClean="0">
                <a:latin typeface="Cambria" panose="02040503050406030204" pitchFamily="18" charset="0"/>
              </a:rPr>
              <a:t>deny, avoid, can’t help, like, dislike, enjoy, mind, keep on, suggest, finish etc.</a:t>
            </a:r>
            <a:endParaRPr lang="es-MX" sz="2600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209" y="2799471"/>
            <a:ext cx="3737317" cy="280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8612">
            <a:off x="2536478" y="3140566"/>
            <a:ext cx="3094013" cy="30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759655"/>
          </a:xfrm>
        </p:spPr>
        <p:txBody>
          <a:bodyPr>
            <a:normAutofit/>
          </a:bodyPr>
          <a:lstStyle/>
          <a:p>
            <a:r>
              <a:rPr lang="es-MX" sz="2600" dirty="0" err="1" smtClean="0">
                <a:latin typeface="Cambria" panose="02040503050406030204" pitchFamily="18" charset="0"/>
              </a:rPr>
              <a:t>After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prepositions</a:t>
            </a:r>
            <a:r>
              <a:rPr lang="es-MX" sz="2600" dirty="0" smtClean="0">
                <a:latin typeface="Cambria" panose="02040503050406030204" pitchFamily="18" charset="0"/>
              </a:rPr>
              <a:t>.</a:t>
            </a:r>
            <a:endParaRPr lang="es-MX" sz="2600" dirty="0">
              <a:latin typeface="Cambria" panose="02040503050406030204" pitchFamily="18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4360985"/>
            <a:ext cx="10515600" cy="88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err="1" smtClean="0">
                <a:latin typeface="Cambria" panose="02040503050406030204" pitchFamily="18" charset="0"/>
              </a:rPr>
              <a:t>Tip</a:t>
            </a:r>
            <a:r>
              <a:rPr lang="es-MX" sz="2000" dirty="0" smtClean="0">
                <a:latin typeface="Cambria" panose="02040503050406030204" pitchFamily="18" charset="0"/>
              </a:rPr>
              <a:t>! In </a:t>
            </a:r>
            <a:r>
              <a:rPr lang="es-MX" sz="2000" dirty="0" err="1" smtClean="0">
                <a:latin typeface="Cambria" panose="02040503050406030204" pitchFamily="18" charset="0"/>
              </a:rPr>
              <a:t>this</a:t>
            </a:r>
            <a:r>
              <a:rPr lang="es-MX" sz="2000" dirty="0" smtClean="0">
                <a:latin typeface="Cambria" panose="02040503050406030204" pitchFamily="18" charset="0"/>
              </a:rPr>
              <a:t> rule </a:t>
            </a:r>
            <a:r>
              <a:rPr lang="es-MX" sz="2000" dirty="0" err="1" smtClean="0">
                <a:latin typeface="Cambria" panose="02040503050406030204" pitchFamily="18" charset="0"/>
              </a:rPr>
              <a:t>it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is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included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the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following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phrase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usually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used</a:t>
            </a:r>
            <a:r>
              <a:rPr lang="es-MX" sz="2000" dirty="0" smtClean="0">
                <a:latin typeface="Cambria" panose="02040503050406030204" pitchFamily="18" charset="0"/>
              </a:rPr>
              <a:t> at </a:t>
            </a:r>
            <a:r>
              <a:rPr lang="es-MX" sz="2000" dirty="0" err="1" smtClean="0">
                <a:latin typeface="Cambria" panose="02040503050406030204" pitchFamily="18" charset="0"/>
              </a:rPr>
              <a:t>the</a:t>
            </a:r>
            <a:r>
              <a:rPr lang="es-MX" sz="2000" dirty="0" smtClean="0">
                <a:latin typeface="Cambria" panose="02040503050406030204" pitchFamily="18" charset="0"/>
              </a:rPr>
              <a:t> </a:t>
            </a:r>
            <a:r>
              <a:rPr lang="es-MX" sz="2000" dirty="0" err="1" smtClean="0">
                <a:latin typeface="Cambria" panose="02040503050406030204" pitchFamily="18" charset="0"/>
              </a:rPr>
              <a:t>end</a:t>
            </a:r>
            <a:r>
              <a:rPr lang="es-MX" sz="2000" dirty="0" smtClean="0">
                <a:latin typeface="Cambria" panose="02040503050406030204" pitchFamily="18" charset="0"/>
              </a:rPr>
              <a:t> of </a:t>
            </a:r>
            <a:r>
              <a:rPr lang="es-MX" sz="2000" dirty="0" err="1" smtClean="0">
                <a:latin typeface="Cambria" panose="02040503050406030204" pitchFamily="18" charset="0"/>
              </a:rPr>
              <a:t>an</a:t>
            </a:r>
            <a:r>
              <a:rPr lang="es-MX" sz="2000" dirty="0" smtClean="0">
                <a:latin typeface="Cambria" panose="02040503050406030204" pitchFamily="18" charset="0"/>
              </a:rPr>
              <a:t> email </a:t>
            </a:r>
            <a:r>
              <a:rPr lang="es-MX" sz="2000" dirty="0" err="1" smtClean="0">
                <a:latin typeface="Cambria" panose="02040503050406030204" pitchFamily="18" charset="0"/>
              </a:rPr>
              <a:t>or</a:t>
            </a:r>
            <a:r>
              <a:rPr lang="es-MX" sz="2000" dirty="0" smtClean="0">
                <a:latin typeface="Cambria" panose="02040503050406030204" pitchFamily="18" charset="0"/>
              </a:rPr>
              <a:t> a </a:t>
            </a:r>
            <a:r>
              <a:rPr lang="es-MX" sz="2000" dirty="0" err="1" smtClean="0">
                <a:latin typeface="Cambria" panose="02040503050406030204" pitchFamily="18" charset="0"/>
              </a:rPr>
              <a:t>letter</a:t>
            </a:r>
            <a:r>
              <a:rPr lang="es-MX" sz="2000" dirty="0" smtClean="0">
                <a:latin typeface="Cambria" panose="02040503050406030204" pitchFamily="18" charset="0"/>
              </a:rPr>
              <a:t>. </a:t>
            </a:r>
            <a:r>
              <a:rPr lang="es-MX" sz="2000" dirty="0" err="1" smtClean="0">
                <a:latin typeface="Cambria" panose="02040503050406030204" pitchFamily="18" charset="0"/>
              </a:rPr>
              <a:t>Example</a:t>
            </a:r>
            <a:r>
              <a:rPr lang="es-MX" sz="2000" dirty="0" smtClean="0">
                <a:latin typeface="Cambria" panose="02040503050406030204" pitchFamily="18" charset="0"/>
              </a:rPr>
              <a:t>: </a:t>
            </a:r>
            <a:r>
              <a:rPr lang="es-MX" sz="2000" i="1" dirty="0" err="1" smtClean="0">
                <a:latin typeface="Cambria" panose="02040503050406030204" pitchFamily="18" charset="0"/>
              </a:rPr>
              <a:t>I’m</a:t>
            </a:r>
            <a:r>
              <a:rPr lang="es-MX" sz="2000" i="1" dirty="0" smtClean="0">
                <a:latin typeface="Cambria" panose="02040503050406030204" pitchFamily="18" charset="0"/>
              </a:rPr>
              <a:t> </a:t>
            </a:r>
            <a:r>
              <a:rPr lang="es-MX" sz="2000" i="1" dirty="0" err="1" smtClean="0">
                <a:latin typeface="Cambria" panose="02040503050406030204" pitchFamily="18" charset="0"/>
              </a:rPr>
              <a:t>looking</a:t>
            </a:r>
            <a:r>
              <a:rPr lang="es-MX" sz="2000" i="1" dirty="0" smtClean="0">
                <a:latin typeface="Cambria" panose="02040503050406030204" pitchFamily="18" charset="0"/>
              </a:rPr>
              <a:t> forward </a:t>
            </a:r>
            <a:r>
              <a:rPr lang="es-MX" sz="2000" i="1" dirty="0" err="1" smtClean="0">
                <a:latin typeface="Cambria" panose="02040503050406030204" pitchFamily="18" charset="0"/>
              </a:rPr>
              <a:t>to</a:t>
            </a:r>
            <a:r>
              <a:rPr lang="es-MX" sz="2000" i="1" dirty="0" smtClean="0">
                <a:latin typeface="Cambria" panose="02040503050406030204" pitchFamily="18" charset="0"/>
              </a:rPr>
              <a:t> </a:t>
            </a:r>
            <a:r>
              <a:rPr lang="es-MX" sz="2000" i="1" dirty="0" err="1" smtClean="0">
                <a:latin typeface="Cambria" panose="02040503050406030204" pitchFamily="18" charset="0"/>
              </a:rPr>
              <a:t>hearing</a:t>
            </a:r>
            <a:r>
              <a:rPr lang="es-MX" sz="2000" i="1" dirty="0" smtClean="0">
                <a:latin typeface="Cambria" panose="02040503050406030204" pitchFamily="18" charset="0"/>
              </a:rPr>
              <a:t> </a:t>
            </a:r>
            <a:r>
              <a:rPr lang="es-MX" sz="2000" i="1" dirty="0" err="1" smtClean="0">
                <a:latin typeface="Cambria" panose="02040503050406030204" pitchFamily="18" charset="0"/>
              </a:rPr>
              <a:t>from</a:t>
            </a:r>
            <a:r>
              <a:rPr lang="es-MX" sz="2000" i="1" dirty="0" smtClean="0">
                <a:latin typeface="Cambria" panose="02040503050406030204" pitchFamily="18" charset="0"/>
              </a:rPr>
              <a:t> </a:t>
            </a:r>
            <a:r>
              <a:rPr lang="es-MX" sz="2000" i="1" dirty="0" err="1" smtClean="0">
                <a:latin typeface="Cambria" panose="02040503050406030204" pitchFamily="18" charset="0"/>
              </a:rPr>
              <a:t>you</a:t>
            </a:r>
            <a:r>
              <a:rPr lang="es-MX" sz="2000" i="1" dirty="0" smtClean="0">
                <a:latin typeface="Cambria" panose="02040503050406030204" pitchFamily="18" charset="0"/>
              </a:rPr>
              <a:t> </a:t>
            </a:r>
            <a:r>
              <a:rPr lang="es-MX" sz="2000" i="1" dirty="0" err="1" smtClean="0">
                <a:latin typeface="Cambria" panose="02040503050406030204" pitchFamily="18" charset="0"/>
              </a:rPr>
              <a:t>soon</a:t>
            </a:r>
            <a:r>
              <a:rPr lang="es-MX" sz="2000" dirty="0" smtClean="0">
                <a:latin typeface="Cambria" panose="02040503050406030204" pitchFamily="18" charset="0"/>
              </a:rPr>
              <a:t>. </a:t>
            </a:r>
            <a:r>
              <a:rPr lang="es-MX" sz="2000" dirty="0" err="1" smtClean="0">
                <a:latin typeface="Cambria" panose="02040503050406030204" pitchFamily="18" charset="0"/>
              </a:rPr>
              <a:t>Because</a:t>
            </a:r>
            <a:r>
              <a:rPr lang="es-MX" sz="2000" dirty="0" smtClean="0">
                <a:latin typeface="Cambria" panose="02040503050406030204" pitchFamily="18" charset="0"/>
              </a:rPr>
              <a:t> in </a:t>
            </a:r>
            <a:r>
              <a:rPr lang="es-MX" sz="2000" dirty="0" err="1" smtClean="0">
                <a:latin typeface="Cambria" panose="02040503050406030204" pitchFamily="18" charset="0"/>
              </a:rPr>
              <a:t>this</a:t>
            </a:r>
            <a:r>
              <a:rPr lang="es-MX" sz="2000" dirty="0" smtClean="0">
                <a:latin typeface="Cambria" panose="02040503050406030204" pitchFamily="18" charset="0"/>
              </a:rPr>
              <a:t> case, </a:t>
            </a:r>
            <a:r>
              <a:rPr lang="es-MX" sz="2000" i="1" dirty="0" err="1" smtClean="0">
                <a:latin typeface="Cambria" panose="02040503050406030204" pitchFamily="18" charset="0"/>
              </a:rPr>
              <a:t>to</a:t>
            </a:r>
            <a:r>
              <a:rPr lang="es-MX" sz="2000" dirty="0" smtClean="0">
                <a:latin typeface="Cambria" panose="02040503050406030204" pitchFamily="18" charset="0"/>
              </a:rPr>
              <a:t>, </a:t>
            </a:r>
            <a:r>
              <a:rPr lang="es-MX" sz="2000" dirty="0" err="1" smtClean="0">
                <a:latin typeface="Cambria" panose="02040503050406030204" pitchFamily="18" charset="0"/>
              </a:rPr>
              <a:t>is</a:t>
            </a:r>
            <a:r>
              <a:rPr lang="es-MX" sz="2000" dirty="0" smtClean="0">
                <a:latin typeface="Cambria" panose="02040503050406030204" pitchFamily="18" charset="0"/>
              </a:rPr>
              <a:t> a </a:t>
            </a:r>
            <a:r>
              <a:rPr lang="es-MX" sz="2000" dirty="0" err="1" smtClean="0">
                <a:latin typeface="Cambria" panose="02040503050406030204" pitchFamily="18" charset="0"/>
              </a:rPr>
              <a:t>preposition</a:t>
            </a:r>
            <a:r>
              <a:rPr lang="es-MX" sz="2000" dirty="0" smtClean="0">
                <a:latin typeface="Cambria" panose="02040503050406030204" pitchFamily="18" charset="0"/>
              </a:rPr>
              <a:t>.</a:t>
            </a:r>
            <a:endParaRPr lang="es-MX" sz="2000" dirty="0">
              <a:latin typeface="Cambri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380" y="1087902"/>
            <a:ext cx="6219239" cy="29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4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18979"/>
            <a:ext cx="10515600" cy="858130"/>
          </a:xfrm>
        </p:spPr>
        <p:txBody>
          <a:bodyPr>
            <a:normAutofit/>
          </a:bodyPr>
          <a:lstStyle/>
          <a:p>
            <a:r>
              <a:rPr lang="es-MX" sz="2600" dirty="0" err="1" smtClean="0">
                <a:latin typeface="Cambria" panose="02040503050406030204" pitchFamily="18" charset="0"/>
              </a:rPr>
              <a:t>When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verb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is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subject</a:t>
            </a:r>
            <a:r>
              <a:rPr lang="es-MX" sz="2600" dirty="0" smtClean="0">
                <a:latin typeface="Cambria" panose="02040503050406030204" pitchFamily="18" charset="0"/>
              </a:rPr>
              <a:t> of a </a:t>
            </a:r>
            <a:r>
              <a:rPr lang="es-MX" sz="2600" dirty="0" err="1" smtClean="0">
                <a:latin typeface="Cambria" panose="02040503050406030204" pitchFamily="18" charset="0"/>
              </a:rPr>
              <a:t>sentence</a:t>
            </a:r>
            <a:r>
              <a:rPr lang="es-MX" sz="2600" dirty="0" smtClean="0">
                <a:latin typeface="Cambria" panose="02040503050406030204" pitchFamily="18" charset="0"/>
              </a:rPr>
              <a:t>.</a:t>
            </a:r>
            <a:endParaRPr lang="es-MX" sz="2600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68" y="1477109"/>
            <a:ext cx="2667000" cy="17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16" y="1477109"/>
            <a:ext cx="5534025" cy="3695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6923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>
                <a:latin typeface="Cambria" panose="02040503050406030204" pitchFamily="18" charset="0"/>
              </a:rPr>
              <a:t>This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is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important</a:t>
            </a:r>
            <a:r>
              <a:rPr lang="es-MX" sz="2800" dirty="0" smtClean="0">
                <a:latin typeface="Cambria" panose="02040503050406030204" pitchFamily="18" charset="0"/>
              </a:rPr>
              <a:t> note: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9101"/>
          </a:xfrm>
        </p:spPr>
        <p:txBody>
          <a:bodyPr>
            <a:normAutofit/>
          </a:bodyPr>
          <a:lstStyle/>
          <a:p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negative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form</a:t>
            </a:r>
            <a:r>
              <a:rPr lang="es-MX" sz="2600" dirty="0" smtClean="0">
                <a:latin typeface="Cambria" panose="02040503050406030204" pitchFamily="18" charset="0"/>
              </a:rPr>
              <a:t> of </a:t>
            </a:r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gerund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is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n-US" sz="2600" dirty="0" smtClean="0">
                <a:latin typeface="Cambria" panose="02040503050406030204" pitchFamily="18" charset="0"/>
              </a:rPr>
              <a:t>“not + verb -</a:t>
            </a:r>
            <a:r>
              <a:rPr lang="en-US" sz="2600" dirty="0" err="1" smtClean="0">
                <a:latin typeface="Cambria" panose="02040503050406030204" pitchFamily="18" charset="0"/>
              </a:rPr>
              <a:t>ing</a:t>
            </a:r>
            <a:r>
              <a:rPr lang="en-US" sz="2600" dirty="0" smtClean="0">
                <a:latin typeface="Cambria" panose="02040503050406030204" pitchFamily="18" charset="0"/>
              </a:rPr>
              <a:t>”. Example: </a:t>
            </a:r>
            <a:endParaRPr lang="es-MX" sz="2600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41" y="2779663"/>
            <a:ext cx="3432517" cy="34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>
                <a:latin typeface="Cambria" panose="02040503050406030204" pitchFamily="18" charset="0"/>
              </a:rPr>
              <a:t>Conclusions</a:t>
            </a:r>
            <a:r>
              <a:rPr lang="es-MX" sz="2800" dirty="0" smtClean="0">
                <a:latin typeface="Cambria" panose="02040503050406030204" pitchFamily="18" charset="0"/>
              </a:rPr>
              <a:t>: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600" dirty="0" err="1" smtClean="0">
                <a:latin typeface="Cambria" panose="02040503050406030204" pitchFamily="18" charset="0"/>
              </a:rPr>
              <a:t>There</a:t>
            </a:r>
            <a:r>
              <a:rPr lang="es-MX" sz="2600" dirty="0" smtClean="0">
                <a:latin typeface="Cambria" panose="02040503050406030204" pitchFamily="18" charset="0"/>
              </a:rPr>
              <a:t> no </a:t>
            </a:r>
            <a:r>
              <a:rPr lang="es-MX" sz="2600" dirty="0" err="1" smtClean="0">
                <a:latin typeface="Cambria" panose="02040503050406030204" pitchFamily="18" charset="0"/>
              </a:rPr>
              <a:t>other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way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to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learn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how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to</a:t>
            </a:r>
            <a:r>
              <a:rPr lang="es-MX" sz="2600" dirty="0" smtClean="0">
                <a:latin typeface="Cambria" panose="02040503050406030204" pitchFamily="18" charset="0"/>
              </a:rPr>
              <a:t> use </a:t>
            </a:r>
            <a:r>
              <a:rPr lang="es-MX" sz="2600" dirty="0" err="1" smtClean="0">
                <a:latin typeface="Cambria" panose="02040503050406030204" pitchFamily="18" charset="0"/>
              </a:rPr>
              <a:t>these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infinitives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or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gerunds</a:t>
            </a:r>
            <a:r>
              <a:rPr lang="es-MX" sz="2600" dirty="0" smtClean="0">
                <a:latin typeface="Cambria" panose="02040503050406030204" pitchFamily="18" charset="0"/>
              </a:rPr>
              <a:t>, </a:t>
            </a:r>
            <a:r>
              <a:rPr lang="es-MX" sz="2600" dirty="0" err="1" smtClean="0">
                <a:latin typeface="Cambria" panose="02040503050406030204" pitchFamily="18" charset="0"/>
              </a:rPr>
              <a:t>but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memorize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them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according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to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rules. </a:t>
            </a:r>
            <a:r>
              <a:rPr lang="es-MX" sz="2600" dirty="0" err="1" smtClean="0">
                <a:latin typeface="Cambria" panose="02040503050406030204" pitchFamily="18" charset="0"/>
              </a:rPr>
              <a:t>There</a:t>
            </a:r>
            <a:r>
              <a:rPr lang="es-MX" sz="2600" dirty="0" smtClean="0">
                <a:latin typeface="Cambria" panose="02040503050406030204" pitchFamily="18" charset="0"/>
              </a:rPr>
              <a:t> are </a:t>
            </a:r>
            <a:r>
              <a:rPr lang="es-MX" sz="2600" dirty="0" err="1" smtClean="0">
                <a:latin typeface="Cambria" panose="02040503050406030204" pitchFamily="18" charset="0"/>
              </a:rPr>
              <a:t>even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some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books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which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give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you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tables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to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indicate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when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to</a:t>
            </a:r>
            <a:r>
              <a:rPr lang="es-MX" sz="2600" dirty="0" smtClean="0">
                <a:latin typeface="Cambria" panose="02040503050406030204" pitchFamily="18" charset="0"/>
              </a:rPr>
              <a:t> use </a:t>
            </a:r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correctly</a:t>
            </a:r>
            <a:r>
              <a:rPr lang="es-MX" sz="2600" dirty="0" smtClean="0">
                <a:latin typeface="Cambria" panose="02040503050406030204" pitchFamily="18" charset="0"/>
              </a:rPr>
              <a:t>.</a:t>
            </a:r>
            <a:endParaRPr lang="es-MX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135560" y="47667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>
              <a:latin typeface="Cambria" pitchFamily="18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Bibliografía sugerida para el tema:</a:t>
            </a:r>
          </a:p>
          <a:p>
            <a:pPr algn="just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Paul Davies, M. G. (2014). Make it real! Professional. Pachuca: UAEH University Press.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Elementary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Book.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35560" y="620689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Cambria" pitchFamily="18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 Resumen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abstract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): </a:t>
            </a:r>
          </a:p>
          <a:p>
            <a:pPr algn="just"/>
            <a:r>
              <a:rPr lang="es-MX" sz="2800" dirty="0">
                <a:latin typeface="Cambria" pitchFamily="18" charset="0"/>
                <a:cs typeface="Arial" pitchFamily="34" charset="0"/>
              </a:rPr>
              <a:t>Ésta presentación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indica en que momento y con qué verbos es posible utilizar la forma del gerundio o el infinitivo.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>
                <a:latin typeface="Cambria" pitchFamily="18" charset="0"/>
                <a:cs typeface="Arial" pitchFamily="34" charset="0"/>
              </a:rPr>
              <a:t>(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This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presentation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indicates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when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and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can be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used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with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–</a:t>
            </a:r>
            <a:r>
              <a:rPr lang="es-MX" sz="2800" i="1" dirty="0" err="1" smtClean="0">
                <a:latin typeface="Cambria" pitchFamily="18" charset="0"/>
                <a:cs typeface="Arial" pitchFamily="34" charset="0"/>
              </a:rPr>
              <a:t>ing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ending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or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infinitives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.)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 Palabras claves en idioma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keywords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): </a:t>
            </a:r>
          </a:p>
          <a:p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infinitive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infinitive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with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207568" y="1196752"/>
            <a:ext cx="7772400" cy="453650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b="1" dirty="0">
                <a:latin typeface="Cambria" pitchFamily="18" charset="0"/>
                <a:cs typeface="Arial" pitchFamily="34" charset="0"/>
              </a:rPr>
              <a:t>Objetivo general: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El alumno podrá entender y compartir información acerca de experiencias, eventos pasados que continúan en el presente y la duración de eventos.</a:t>
            </a:r>
            <a:endParaRPr lang="es-MX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212571" y="332656"/>
            <a:ext cx="7772400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>
              <a:latin typeface="Cambria" pitchFamily="18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Nombre de la unidad:</a:t>
            </a:r>
          </a:p>
          <a:p>
            <a:pPr marL="0" indent="0"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2. Planear proyectos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futuros</a:t>
            </a:r>
          </a:p>
          <a:p>
            <a:pPr marL="0" indent="0">
              <a:buNone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Objetivo de la unidad:</a:t>
            </a:r>
          </a:p>
          <a:p>
            <a:pPr marL="0" indent="0" algn="just">
              <a:buNone/>
            </a:pPr>
            <a:r>
              <a:rPr lang="es-MX" sz="2800" dirty="0">
                <a:latin typeface="Cambria" pitchFamily="18" charset="0"/>
              </a:rPr>
              <a:t>Entender y realizar de manera oral y escrita planes de proyectos futuros así como compromisos, posibilidad, y gustos y preferencias con referencia al futuro.</a:t>
            </a:r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207568" y="836712"/>
            <a:ext cx="7772400" cy="53285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1. 1. Describir rutinas y estados temporales.</a:t>
            </a:r>
          </a:p>
          <a:p>
            <a:pPr>
              <a:buNone/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Introducción:</a:t>
            </a:r>
          </a:p>
          <a:p>
            <a:pPr marL="0" indent="0">
              <a:buNone/>
            </a:pP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800" dirty="0" err="1" smtClean="0">
                <a:latin typeface="Cambria" panose="02040503050406030204" pitchFamily="18" charset="0"/>
              </a:rPr>
              <a:t>When</a:t>
            </a:r>
            <a:r>
              <a:rPr lang="es-MX" sz="2800" dirty="0" smtClean="0">
                <a:latin typeface="Cambria" panose="02040503050406030204" pitchFamily="18" charset="0"/>
              </a:rPr>
              <a:t> can I use a </a:t>
            </a:r>
            <a:r>
              <a:rPr lang="es-MX" sz="2800" dirty="0" err="1" smtClean="0">
                <a:latin typeface="Cambria" panose="02040503050406030204" pitchFamily="18" charset="0"/>
              </a:rPr>
              <a:t>verb</a:t>
            </a:r>
            <a:r>
              <a:rPr lang="es-MX" sz="2800" dirty="0" smtClean="0"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latin typeface="Cambria" panose="02040503050406030204" pitchFamily="18" charset="0"/>
              </a:rPr>
              <a:t>infinitive</a:t>
            </a:r>
            <a:r>
              <a:rPr lang="es-MX" sz="2800" dirty="0" smtClean="0">
                <a:latin typeface="Cambria" panose="02040503050406030204" pitchFamily="18" charset="0"/>
              </a:rPr>
              <a:t>, a </a:t>
            </a:r>
            <a:r>
              <a:rPr lang="es-MX" sz="2800" dirty="0" err="1" smtClean="0">
                <a:latin typeface="Cambria" panose="02040503050406030204" pitchFamily="18" charset="0"/>
              </a:rPr>
              <a:t>verb</a:t>
            </a:r>
            <a:r>
              <a:rPr lang="es-MX" sz="2800" dirty="0" smtClean="0"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latin typeface="Cambria" panose="02040503050406030204" pitchFamily="18" charset="0"/>
              </a:rPr>
              <a:t>infinitive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with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or</a:t>
            </a:r>
            <a:r>
              <a:rPr lang="es-MX" sz="2800" dirty="0" smtClean="0">
                <a:latin typeface="Cambria" panose="02040503050406030204" pitchFamily="18" charset="0"/>
              </a:rPr>
              <a:t> a </a:t>
            </a:r>
            <a:r>
              <a:rPr lang="es-MX" sz="2800" dirty="0" err="1" smtClean="0">
                <a:latin typeface="Cambria" panose="02040503050406030204" pitchFamily="18" charset="0"/>
              </a:rPr>
              <a:t>verb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with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latin typeface="Cambria" panose="02040503050406030204" pitchFamily="18" charset="0"/>
              </a:rPr>
              <a:t> –</a:t>
            </a:r>
            <a:r>
              <a:rPr lang="es-MX" sz="2800" dirty="0" err="1" smtClean="0">
                <a:latin typeface="Cambria" panose="02040503050406030204" pitchFamily="18" charset="0"/>
              </a:rPr>
              <a:t>ing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ending</a:t>
            </a:r>
            <a:r>
              <a:rPr lang="es-MX" sz="2800" dirty="0" smtClean="0">
                <a:latin typeface="Cambria" panose="020405030504060302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s-MX" sz="2800" dirty="0" err="1" smtClean="0">
                <a:latin typeface="Cambria" panose="02040503050406030204" pitchFamily="18" charset="0"/>
              </a:rPr>
              <a:t>This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is</a:t>
            </a:r>
            <a:r>
              <a:rPr lang="es-MX" sz="2800" dirty="0" smtClean="0">
                <a:latin typeface="Cambria" panose="02040503050406030204" pitchFamily="18" charset="0"/>
              </a:rPr>
              <a:t> a </a:t>
            </a:r>
            <a:r>
              <a:rPr lang="es-MX" sz="2800" dirty="0" err="1" smtClean="0">
                <a:latin typeface="Cambria" panose="02040503050406030204" pitchFamily="18" charset="0"/>
              </a:rPr>
              <a:t>common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questions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when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we</a:t>
            </a:r>
            <a:r>
              <a:rPr lang="es-MX" sz="2800" dirty="0" smtClean="0"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latin typeface="Cambria" panose="02040503050406030204" pitchFamily="18" charset="0"/>
              </a:rPr>
              <a:t>studying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english</a:t>
            </a:r>
            <a:r>
              <a:rPr lang="es-MX" sz="2800" dirty="0" smtClean="0">
                <a:latin typeface="Cambria" panose="02040503050406030204" pitchFamily="18" charset="0"/>
              </a:rPr>
              <a:t>, </a:t>
            </a:r>
            <a:r>
              <a:rPr lang="es-MX" sz="2800" dirty="0" err="1" smtClean="0">
                <a:latin typeface="Cambria" panose="02040503050406030204" pitchFamily="18" charset="0"/>
              </a:rPr>
              <a:t>maybe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because</a:t>
            </a:r>
            <a:r>
              <a:rPr lang="es-MX" sz="2800" dirty="0" smtClean="0"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latin typeface="Cambria" panose="02040503050406030204" pitchFamily="18" charset="0"/>
              </a:rPr>
              <a:t>spanish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they</a:t>
            </a:r>
            <a:r>
              <a:rPr lang="es-MX" sz="2800" dirty="0" smtClean="0">
                <a:latin typeface="Cambria" panose="02040503050406030204" pitchFamily="18" charset="0"/>
              </a:rPr>
              <a:t> are </a:t>
            </a:r>
            <a:r>
              <a:rPr lang="es-MX" sz="2800" dirty="0" err="1" smtClean="0">
                <a:latin typeface="Cambria" panose="02040503050406030204" pitchFamily="18" charset="0"/>
              </a:rPr>
              <a:t>transalated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with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same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structure</a:t>
            </a:r>
            <a:r>
              <a:rPr lang="es-MX" sz="2800" dirty="0" smtClean="0">
                <a:latin typeface="Cambria" panose="02040503050406030204" pitchFamily="18" charset="0"/>
              </a:rPr>
              <a:t>, so </a:t>
            </a:r>
            <a:r>
              <a:rPr lang="es-MX" sz="2800" dirty="0" err="1" smtClean="0">
                <a:latin typeface="Cambria" panose="02040503050406030204" pitchFamily="18" charset="0"/>
              </a:rPr>
              <a:t>they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usually</a:t>
            </a:r>
            <a:r>
              <a:rPr lang="es-MX" sz="2800" dirty="0" smtClean="0">
                <a:latin typeface="Cambria" panose="02040503050406030204" pitchFamily="18" charset="0"/>
              </a:rPr>
              <a:t> use </a:t>
            </a:r>
            <a:r>
              <a:rPr lang="es-MX" sz="2800" dirty="0" err="1" smtClean="0">
                <a:latin typeface="Cambria" panose="02040503050406030204" pitchFamily="18" charset="0"/>
              </a:rPr>
              <a:t>verbs</a:t>
            </a:r>
            <a:r>
              <a:rPr lang="es-MX" sz="2800" dirty="0" smtClean="0">
                <a:latin typeface="Cambria" panose="02040503050406030204" pitchFamily="18" charset="0"/>
              </a:rPr>
              <a:t> in </a:t>
            </a:r>
            <a:r>
              <a:rPr lang="es-MX" sz="2800" dirty="0" err="1" smtClean="0">
                <a:latin typeface="Cambria" panose="02040503050406030204" pitchFamily="18" charset="0"/>
              </a:rPr>
              <a:t>infinitive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with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latin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s-MX" sz="2800" dirty="0" err="1" smtClean="0">
                <a:latin typeface="Cambria" panose="02040503050406030204" pitchFamily="18" charset="0"/>
              </a:rPr>
              <a:t>Unfortunately</a:t>
            </a:r>
            <a:r>
              <a:rPr lang="es-MX" sz="2800" dirty="0" smtClean="0">
                <a:latin typeface="Cambria" panose="02040503050406030204" pitchFamily="18" charset="0"/>
              </a:rPr>
              <a:t>, </a:t>
            </a:r>
            <a:r>
              <a:rPr lang="es-MX" sz="2800" dirty="0" err="1" smtClean="0">
                <a:latin typeface="Cambria" panose="02040503050406030204" pitchFamily="18" charset="0"/>
              </a:rPr>
              <a:t>there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is</a:t>
            </a:r>
            <a:r>
              <a:rPr lang="es-MX" sz="2800" dirty="0" smtClean="0">
                <a:latin typeface="Cambria" panose="02040503050406030204" pitchFamily="18" charset="0"/>
              </a:rPr>
              <a:t> no </a:t>
            </a:r>
            <a:r>
              <a:rPr lang="es-MX" sz="2800" dirty="0" err="1" smtClean="0">
                <a:latin typeface="Cambria" panose="02040503050406030204" pitchFamily="18" charset="0"/>
              </a:rPr>
              <a:t>other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way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learn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this</a:t>
            </a:r>
            <a:r>
              <a:rPr lang="es-MX" sz="2800" dirty="0" smtClean="0">
                <a:latin typeface="Cambria" panose="02040503050406030204" pitchFamily="18" charset="0"/>
              </a:rPr>
              <a:t>, </a:t>
            </a:r>
            <a:r>
              <a:rPr lang="es-MX" sz="2800" dirty="0" err="1" smtClean="0">
                <a:latin typeface="Cambria" panose="02040503050406030204" pitchFamily="18" charset="0"/>
              </a:rPr>
              <a:t>but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memorizing</a:t>
            </a:r>
            <a:r>
              <a:rPr lang="es-MX" sz="2800" dirty="0" smtClean="0">
                <a:latin typeface="Cambria" panose="02040503050406030204" pitchFamily="18" charset="0"/>
              </a:rPr>
              <a:t>. In </a:t>
            </a:r>
            <a:r>
              <a:rPr lang="es-MX" sz="2800" dirty="0" err="1" smtClean="0"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next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slides</a:t>
            </a:r>
            <a:r>
              <a:rPr lang="es-MX" sz="2800" dirty="0" smtClean="0">
                <a:latin typeface="Cambria" panose="02040503050406030204" pitchFamily="18" charset="0"/>
              </a:rPr>
              <a:t>, </a:t>
            </a:r>
            <a:r>
              <a:rPr lang="es-MX" sz="2800" dirty="0" err="1" smtClean="0">
                <a:latin typeface="Cambria" panose="02040503050406030204" pitchFamily="18" charset="0"/>
              </a:rPr>
              <a:t>you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will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see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some</a:t>
            </a:r>
            <a:r>
              <a:rPr lang="es-MX" sz="2800" dirty="0" smtClean="0">
                <a:latin typeface="Cambria" panose="02040503050406030204" pitchFamily="18" charset="0"/>
              </a:rPr>
              <a:t> rules </a:t>
            </a:r>
            <a:r>
              <a:rPr lang="es-MX" sz="2800" dirty="0" err="1" smtClean="0"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latin typeface="Cambria" panose="02040503050406030204" pitchFamily="18" charset="0"/>
              </a:rPr>
              <a:t> use </a:t>
            </a:r>
            <a:r>
              <a:rPr lang="es-MX" sz="2800" dirty="0" err="1" smtClean="0">
                <a:latin typeface="Cambria" panose="02040503050406030204" pitchFamily="18" charset="0"/>
              </a:rPr>
              <a:t>these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verbs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correctly</a:t>
            </a:r>
            <a:r>
              <a:rPr lang="es-MX" sz="2800" dirty="0" smtClean="0">
                <a:latin typeface="Cambria" panose="02040503050406030204" pitchFamily="18" charset="0"/>
              </a:rPr>
              <a:t>. 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	</a:t>
            </a:r>
            <a:endParaRPr lang="es-MX" sz="28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texto"/>
          <p:cNvSpPr txBox="1">
            <a:spLocks/>
          </p:cNvSpPr>
          <p:nvPr/>
        </p:nvSpPr>
        <p:spPr>
          <a:xfrm>
            <a:off x="2188298" y="620688"/>
            <a:ext cx="7772400" cy="657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Desarrollo del tema:</a:t>
            </a:r>
          </a:p>
          <a:p>
            <a:endParaRPr lang="es-MX" sz="2800" b="1" dirty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  <p:sp>
        <p:nvSpPr>
          <p:cNvPr id="18" name="2 Marcador de contenido"/>
          <p:cNvSpPr>
            <a:spLocks noGrp="1"/>
          </p:cNvSpPr>
          <p:nvPr>
            <p:ph sz="quarter" idx="1"/>
          </p:nvPr>
        </p:nvSpPr>
        <p:spPr>
          <a:xfrm>
            <a:off x="1847528" y="1277888"/>
            <a:ext cx="8363272" cy="4383360"/>
          </a:xfrm>
        </p:spPr>
        <p:txBody>
          <a:bodyPr>
            <a:normAutofit/>
          </a:bodyPr>
          <a:lstStyle/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600" dirty="0" smtClean="0">
                <a:latin typeface="Cambria" pitchFamily="18" charset="0"/>
                <a:ea typeface="FangSong" pitchFamily="49" charset="-122"/>
              </a:rPr>
              <a:t>When we use two verbs together, the form of the second verb depends on the first one. This is what we called a verb pattern, and they indicate us, when to use verbs in infinitive, in infinitive with to or verbs with the </a:t>
            </a:r>
            <a:r>
              <a:rPr lang="en-US" sz="2600" i="1" dirty="0" smtClean="0">
                <a:latin typeface="Cambria" pitchFamily="18" charset="0"/>
                <a:ea typeface="FangSong" pitchFamily="49" charset="-122"/>
              </a:rPr>
              <a:t>–</a:t>
            </a:r>
            <a:r>
              <a:rPr lang="en-US" sz="2600" i="1" dirty="0" err="1" smtClean="0">
                <a:latin typeface="Cambria" pitchFamily="18" charset="0"/>
                <a:ea typeface="FangSong" pitchFamily="49" charset="-122"/>
              </a:rPr>
              <a:t>ing</a:t>
            </a:r>
            <a:r>
              <a:rPr lang="en-US" sz="2600" i="1" dirty="0" smtClean="0">
                <a:latin typeface="Cambria" pitchFamily="18" charset="0"/>
                <a:ea typeface="FangSong" pitchFamily="49" charset="-122"/>
              </a:rPr>
              <a:t> </a:t>
            </a:r>
            <a:r>
              <a:rPr lang="en-US" sz="2600" dirty="0" smtClean="0">
                <a:latin typeface="Cambria" pitchFamily="18" charset="0"/>
                <a:ea typeface="FangSong" pitchFamily="49" charset="-122"/>
              </a:rPr>
              <a:t>ending.</a:t>
            </a:r>
            <a:endParaRPr lang="es-MX" sz="2600" dirty="0">
              <a:latin typeface="Cambria" pitchFamily="18" charset="0"/>
              <a:ea typeface="FangSong" pitchFamily="49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12" y="3191839"/>
            <a:ext cx="3277773" cy="2949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03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Verbs</a:t>
            </a: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in </a:t>
            </a:r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infinitive</a:t>
            </a: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with</a:t>
            </a:r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</a:t>
            </a:r>
            <a:endParaRPr lang="es-MX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err="1" smtClean="0">
                <a:latin typeface="Cambria" panose="02040503050406030204" pitchFamily="18" charset="0"/>
              </a:rPr>
              <a:t>We</a:t>
            </a:r>
            <a:r>
              <a:rPr lang="es-MX" dirty="0" smtClean="0">
                <a:latin typeface="Cambria" panose="02040503050406030204" pitchFamily="18" charset="0"/>
              </a:rPr>
              <a:t> use </a:t>
            </a:r>
            <a:r>
              <a:rPr lang="es-MX" dirty="0" err="1" smtClean="0">
                <a:latin typeface="Cambria" panose="02040503050406030204" pitchFamily="18" charset="0"/>
              </a:rPr>
              <a:t>verbs</a:t>
            </a:r>
            <a:r>
              <a:rPr lang="es-MX" dirty="0" smtClean="0">
                <a:latin typeface="Cambria" panose="02040503050406030204" pitchFamily="18" charset="0"/>
              </a:rPr>
              <a:t> in </a:t>
            </a:r>
            <a:r>
              <a:rPr lang="es-MX" dirty="0" err="1" smtClean="0">
                <a:latin typeface="Cambria" panose="02040503050406030204" pitchFamily="18" charset="0"/>
              </a:rPr>
              <a:t>infinitive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after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some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verbs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such</a:t>
            </a:r>
            <a:r>
              <a:rPr lang="es-MX" dirty="0" smtClean="0">
                <a:latin typeface="Cambria" panose="02040503050406030204" pitchFamily="18" charset="0"/>
              </a:rPr>
              <a:t> as: </a:t>
            </a:r>
            <a:r>
              <a:rPr lang="en-US" dirty="0" smtClean="0">
                <a:latin typeface="Cambria" panose="02040503050406030204" pitchFamily="18" charset="0"/>
              </a:rPr>
              <a:t>would like, agree, decide, choose, plan, refuse, hope, want, manage, etc. For example:</a:t>
            </a:r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69920"/>
            <a:ext cx="4114287" cy="247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2878"/>
          <a:stretch/>
        </p:blipFill>
        <p:spPr>
          <a:xfrm>
            <a:off x="4952486" y="2912012"/>
            <a:ext cx="2626597" cy="171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960" y="2912013"/>
            <a:ext cx="3399888" cy="339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005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684594"/>
          </a:xfrm>
        </p:spPr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You</a:t>
            </a:r>
            <a:r>
              <a:rPr lang="es-MX" dirty="0" smtClean="0">
                <a:latin typeface="Cambria" panose="02040503050406030204" pitchFamily="18" charset="0"/>
              </a:rPr>
              <a:t> can </a:t>
            </a:r>
            <a:r>
              <a:rPr lang="es-MX" dirty="0" err="1" smtClean="0">
                <a:latin typeface="Cambria" panose="02040503050406030204" pitchFamily="18" charset="0"/>
              </a:rPr>
              <a:t>also</a:t>
            </a:r>
            <a:r>
              <a:rPr lang="es-MX" dirty="0" smtClean="0">
                <a:latin typeface="Cambria" panose="02040503050406030204" pitchFamily="18" charset="0"/>
              </a:rPr>
              <a:t> use a </a:t>
            </a:r>
            <a:r>
              <a:rPr lang="es-MX" dirty="0" err="1" smtClean="0">
                <a:latin typeface="Cambria" panose="02040503050406030204" pitchFamily="18" charset="0"/>
              </a:rPr>
              <a:t>verb</a:t>
            </a:r>
            <a:r>
              <a:rPr lang="es-MX" dirty="0" smtClean="0">
                <a:latin typeface="Cambria" panose="02040503050406030204" pitchFamily="18" charset="0"/>
              </a:rPr>
              <a:t> in </a:t>
            </a:r>
            <a:r>
              <a:rPr lang="es-MX" dirty="0" err="1" smtClean="0">
                <a:latin typeface="Cambria" panose="02040503050406030204" pitchFamily="18" charset="0"/>
              </a:rPr>
              <a:t>infinitive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with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to</a:t>
            </a:r>
            <a:r>
              <a:rPr lang="es-MX" dirty="0" smtClean="0">
                <a:latin typeface="Cambria" panose="02040503050406030204" pitchFamily="18" charset="0"/>
              </a:rPr>
              <a:t>, </a:t>
            </a:r>
            <a:r>
              <a:rPr lang="es-MX" dirty="0" err="1" smtClean="0">
                <a:latin typeface="Cambria" panose="02040503050406030204" pitchFamily="18" charset="0"/>
              </a:rPr>
              <a:t>after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some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adjectives</a:t>
            </a:r>
            <a:r>
              <a:rPr lang="es-MX" dirty="0" smtClean="0">
                <a:latin typeface="Cambria" panose="02040503050406030204" pitchFamily="18" charset="0"/>
              </a:rPr>
              <a:t>. </a:t>
            </a:r>
            <a:r>
              <a:rPr lang="es-MX" dirty="0" err="1" smtClean="0">
                <a:latin typeface="Cambria" panose="02040503050406030204" pitchFamily="18" charset="0"/>
              </a:rPr>
              <a:t>For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example</a:t>
            </a:r>
            <a:r>
              <a:rPr lang="es-MX" dirty="0" smtClean="0">
                <a:latin typeface="Cambria" panose="02040503050406030204" pitchFamily="18" charset="0"/>
              </a:rPr>
              <a:t>:</a:t>
            </a:r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62073"/>
          <a:stretch/>
        </p:blipFill>
        <p:spPr>
          <a:xfrm>
            <a:off x="3238500" y="1928812"/>
            <a:ext cx="5715000" cy="1137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60" y="3334666"/>
            <a:ext cx="2697187" cy="2697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3899681"/>
            <a:ext cx="2457450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539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675249"/>
          </a:xfrm>
        </p:spPr>
        <p:txBody>
          <a:bodyPr/>
          <a:lstStyle/>
          <a:p>
            <a:r>
              <a:rPr lang="es-MX" dirty="0" err="1" smtClean="0">
                <a:latin typeface="Cambria" panose="02040503050406030204" pitchFamily="18" charset="0"/>
              </a:rPr>
              <a:t>To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express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the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reason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why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we</a:t>
            </a:r>
            <a:r>
              <a:rPr lang="es-MX" dirty="0" smtClean="0">
                <a:latin typeface="Cambria" panose="02040503050406030204" pitchFamily="18" charset="0"/>
              </a:rPr>
              <a:t> are </a:t>
            </a:r>
            <a:r>
              <a:rPr lang="es-MX" dirty="0" err="1" smtClean="0">
                <a:latin typeface="Cambria" panose="02040503050406030204" pitchFamily="18" charset="0"/>
              </a:rPr>
              <a:t>doing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something</a:t>
            </a:r>
            <a:r>
              <a:rPr lang="es-MX" dirty="0" smtClean="0">
                <a:latin typeface="Cambria" panose="02040503050406030204" pitchFamily="18" charset="0"/>
              </a:rPr>
              <a:t>.</a:t>
            </a:r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143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3996"/>
          <a:stretch/>
        </p:blipFill>
        <p:spPr>
          <a:xfrm>
            <a:off x="5725551" y="2267538"/>
            <a:ext cx="4752608" cy="31766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110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617</Words>
  <Application>Microsoft Office PowerPoint</Application>
  <PresentationFormat>Personalizado</PresentationFormat>
  <Paragraphs>57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Verbs in infinitive with to</vt:lpstr>
      <vt:lpstr>Presentación de PowerPoint</vt:lpstr>
      <vt:lpstr>Presentación de PowerPoint</vt:lpstr>
      <vt:lpstr>This is an important note:</vt:lpstr>
      <vt:lpstr>Verbs with the –ing ending</vt:lpstr>
      <vt:lpstr>Presentación de PowerPoint</vt:lpstr>
      <vt:lpstr>Presentación de PowerPoint</vt:lpstr>
      <vt:lpstr>This is an important note:</vt:lpstr>
      <vt:lpstr>Conclusions: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UAEH_ ZIMAPAN</cp:lastModifiedBy>
  <cp:revision>17</cp:revision>
  <dcterms:created xsi:type="dcterms:W3CDTF">2016-02-09T15:18:13Z</dcterms:created>
  <dcterms:modified xsi:type="dcterms:W3CDTF">2016-06-04T03:32:42Z</dcterms:modified>
</cp:coreProperties>
</file>